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9" r:id="rId9"/>
    <p:sldId id="268" r:id="rId10"/>
    <p:sldId id="265" r:id="rId11"/>
    <p:sldId id="271" r:id="rId12"/>
    <p:sldId id="262" r:id="rId13"/>
    <p:sldId id="27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20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  <a:endParaRPr lang="ru-RU"/>
          </a:p>
          <a:p>
            <a:pPr lvl="1" eaLnBrk="1" latinLnBrk="0" hangingPunct="1"/>
            <a:r>
              <a:rPr lang="ru-RU"/>
              <a:t>Второй уровень</a:t>
            </a:r>
            <a:endParaRPr lang="ru-RU"/>
          </a:p>
          <a:p>
            <a:pPr lvl="2" eaLnBrk="1" latinLnBrk="0" hangingPunct="1"/>
            <a:r>
              <a:rPr lang="ru-RU"/>
              <a:t>Третий уровень</a:t>
            </a:r>
            <a:endParaRPr lang="ru-RU"/>
          </a:p>
          <a:p>
            <a:pPr lvl="3" eaLnBrk="1" latinLnBrk="0" hangingPunct="1"/>
            <a:r>
              <a:rPr lang="ru-RU"/>
              <a:t>Четвертый уровень</a:t>
            </a:r>
            <a:endParaRPr lang="ru-RU"/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  <a:endParaRPr lang="ru-RU"/>
          </a:p>
          <a:p>
            <a:pPr lvl="1" eaLnBrk="1" latinLnBrk="0" hangingPunct="1"/>
            <a:r>
              <a:rPr lang="ru-RU"/>
              <a:t>Второй уровень</a:t>
            </a:r>
            <a:endParaRPr lang="ru-RU"/>
          </a:p>
          <a:p>
            <a:pPr lvl="2" eaLnBrk="1" latinLnBrk="0" hangingPunct="1"/>
            <a:r>
              <a:rPr lang="ru-RU"/>
              <a:t>Третий уровень</a:t>
            </a:r>
            <a:endParaRPr lang="ru-RU"/>
          </a:p>
          <a:p>
            <a:pPr lvl="3" eaLnBrk="1" latinLnBrk="0" hangingPunct="1"/>
            <a:r>
              <a:rPr lang="ru-RU"/>
              <a:t>Четвертый уровень</a:t>
            </a:r>
            <a:endParaRPr lang="ru-RU"/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  <a:endParaRPr lang="ru-RU"/>
          </a:p>
          <a:p>
            <a:pPr lvl="1" eaLnBrk="1" latinLnBrk="0" hangingPunct="1"/>
            <a:r>
              <a:rPr lang="ru-RU"/>
              <a:t>Второй уровень</a:t>
            </a:r>
            <a:endParaRPr lang="ru-RU"/>
          </a:p>
          <a:p>
            <a:pPr lvl="2" eaLnBrk="1" latinLnBrk="0" hangingPunct="1"/>
            <a:r>
              <a:rPr lang="ru-RU"/>
              <a:t>Третий уровень</a:t>
            </a:r>
            <a:endParaRPr lang="ru-RU"/>
          </a:p>
          <a:p>
            <a:pPr lvl="3" eaLnBrk="1" latinLnBrk="0" hangingPunct="1"/>
            <a:r>
              <a:rPr lang="ru-RU"/>
              <a:t>Четвертый уровень</a:t>
            </a:r>
            <a:endParaRPr lang="ru-RU"/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  <a:endParaRPr kumimoji="0"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  <a:endParaRPr lang="ru-RU"/>
          </a:p>
          <a:p>
            <a:pPr lvl="1" eaLnBrk="1" latinLnBrk="0" hangingPunct="1"/>
            <a:r>
              <a:rPr lang="ru-RU"/>
              <a:t>Второй уровень</a:t>
            </a:r>
            <a:endParaRPr lang="ru-RU"/>
          </a:p>
          <a:p>
            <a:pPr lvl="2" eaLnBrk="1" latinLnBrk="0" hangingPunct="1"/>
            <a:r>
              <a:rPr lang="ru-RU"/>
              <a:t>Третий уровень</a:t>
            </a:r>
            <a:endParaRPr lang="ru-RU"/>
          </a:p>
          <a:p>
            <a:pPr lvl="3" eaLnBrk="1" latinLnBrk="0" hangingPunct="1"/>
            <a:r>
              <a:rPr lang="ru-RU"/>
              <a:t>Четвертый уровень</a:t>
            </a:r>
            <a:endParaRPr lang="ru-RU"/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  <a:endParaRPr lang="ru-RU"/>
          </a:p>
          <a:p>
            <a:pPr lvl="1" eaLnBrk="1" latinLnBrk="0" hangingPunct="1"/>
            <a:r>
              <a:rPr lang="ru-RU"/>
              <a:t>Второй уровень</a:t>
            </a:r>
            <a:endParaRPr lang="ru-RU"/>
          </a:p>
          <a:p>
            <a:pPr lvl="2" eaLnBrk="1" latinLnBrk="0" hangingPunct="1"/>
            <a:r>
              <a:rPr lang="ru-RU"/>
              <a:t>Третий уровень</a:t>
            </a:r>
            <a:endParaRPr lang="ru-RU"/>
          </a:p>
          <a:p>
            <a:pPr lvl="3" eaLnBrk="1" latinLnBrk="0" hangingPunct="1"/>
            <a:r>
              <a:rPr lang="ru-RU"/>
              <a:t>Четвертый уровень</a:t>
            </a:r>
            <a:endParaRPr lang="ru-RU"/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  <a:endParaRPr kumimoji="0"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  <a:endParaRPr kumimoji="0"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  <a:endParaRPr lang="ru-RU"/>
          </a:p>
          <a:p>
            <a:pPr lvl="1" eaLnBrk="1" latinLnBrk="0" hangingPunct="1"/>
            <a:r>
              <a:rPr lang="ru-RU"/>
              <a:t>Второй уровень</a:t>
            </a:r>
            <a:endParaRPr lang="ru-RU"/>
          </a:p>
          <a:p>
            <a:pPr lvl="2" eaLnBrk="1" latinLnBrk="0" hangingPunct="1"/>
            <a:r>
              <a:rPr lang="ru-RU"/>
              <a:t>Третий уровень</a:t>
            </a:r>
            <a:endParaRPr lang="ru-RU"/>
          </a:p>
          <a:p>
            <a:pPr lvl="3" eaLnBrk="1" latinLnBrk="0" hangingPunct="1"/>
            <a:r>
              <a:rPr lang="ru-RU"/>
              <a:t>Четвертый уровень</a:t>
            </a:r>
            <a:endParaRPr lang="ru-RU"/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  <a:endParaRPr lang="ru-RU"/>
          </a:p>
          <a:p>
            <a:pPr lvl="1" eaLnBrk="1" latinLnBrk="0" hangingPunct="1"/>
            <a:r>
              <a:rPr lang="ru-RU"/>
              <a:t>Второй уровень</a:t>
            </a:r>
            <a:endParaRPr lang="ru-RU"/>
          </a:p>
          <a:p>
            <a:pPr lvl="2" eaLnBrk="1" latinLnBrk="0" hangingPunct="1"/>
            <a:r>
              <a:rPr lang="ru-RU"/>
              <a:t>Третий уровень</a:t>
            </a:r>
            <a:endParaRPr lang="ru-RU"/>
          </a:p>
          <a:p>
            <a:pPr lvl="3" eaLnBrk="1" latinLnBrk="0" hangingPunct="1"/>
            <a:r>
              <a:rPr lang="ru-RU"/>
              <a:t>Четвертый уровень</a:t>
            </a:r>
            <a:endParaRPr lang="ru-RU"/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  <a:endParaRPr kumimoji="0"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  <a:endParaRPr lang="ru-RU"/>
          </a:p>
          <a:p>
            <a:pPr lvl="1" eaLnBrk="1" latinLnBrk="0" hangingPunct="1"/>
            <a:r>
              <a:rPr lang="ru-RU"/>
              <a:t>Второй уровень</a:t>
            </a:r>
            <a:endParaRPr lang="ru-RU"/>
          </a:p>
          <a:p>
            <a:pPr lvl="2" eaLnBrk="1" latinLnBrk="0" hangingPunct="1"/>
            <a:r>
              <a:rPr lang="ru-RU"/>
              <a:t>Третий уровень</a:t>
            </a:r>
            <a:endParaRPr lang="ru-RU"/>
          </a:p>
          <a:p>
            <a:pPr lvl="3" eaLnBrk="1" latinLnBrk="0" hangingPunct="1"/>
            <a:r>
              <a:rPr lang="ru-RU"/>
              <a:t>Четвертый уровень</a:t>
            </a:r>
            <a:endParaRPr lang="ru-RU"/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  <a:endParaRPr kumimoji="0"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  <a:endParaRPr kumimoji="0" lang="ru-RU"/>
          </a:p>
          <a:p>
            <a:pPr lvl="1" eaLnBrk="1" latinLnBrk="0" hangingPunct="1"/>
            <a:r>
              <a:rPr kumimoji="0" lang="ru-RU"/>
              <a:t>Второй уровень</a:t>
            </a:r>
            <a:endParaRPr kumimoji="0" lang="ru-RU"/>
          </a:p>
          <a:p>
            <a:pPr lvl="2" eaLnBrk="1" latinLnBrk="0" hangingPunct="1"/>
            <a:r>
              <a:rPr kumimoji="0" lang="ru-RU"/>
              <a:t>Третий уровень</a:t>
            </a:r>
            <a:endParaRPr kumimoji="0" lang="ru-RU"/>
          </a:p>
          <a:p>
            <a:pPr lvl="3" eaLnBrk="1" latinLnBrk="0" hangingPunct="1"/>
            <a:r>
              <a:rPr kumimoji="0" lang="ru-RU"/>
              <a:t>Четвертый уровень</a:t>
            </a:r>
            <a:endParaRPr kumimoji="0" lang="ru-RU"/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7015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7015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185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185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18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tile tx="0" ty="0" sx="65000" sy="65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916832"/>
            <a:ext cx="7851648" cy="1283568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dirty="0"/>
              <a:t>Краткосрочный проект</a:t>
            </a:r>
            <a:br>
              <a:rPr lang="ru-RU" dirty="0"/>
            </a:br>
            <a:r>
              <a:rPr lang="ru-RU" dirty="0"/>
              <a:t>«Дорога без опасности»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4725273"/>
            <a:ext cx="7854696" cy="1752600"/>
          </a:xfrm>
        </p:spPr>
        <p:txBody>
          <a:bodyPr>
            <a:normAutofit/>
          </a:bodyPr>
          <a:lstStyle/>
          <a:p>
            <a:r>
              <a:rPr lang="ru-RU" b="1" dirty="0"/>
              <a:t>АВТОР: </a:t>
            </a:r>
            <a:r>
              <a:rPr lang="ru-RU" dirty="0" err="1"/>
              <a:t>Онищук Елена Андреевна</a:t>
            </a:r>
            <a:r>
              <a:rPr lang="ru-RU" dirty="0"/>
              <a:t> </a:t>
            </a:r>
            <a:endParaRPr lang="ru-RU" dirty="0"/>
          </a:p>
          <a:p>
            <a:r>
              <a:rPr lang="ru-RU" dirty="0"/>
              <a:t> воспитатели МБДОУ детский сад №3 </a:t>
            </a:r>
            <a:endParaRPr lang="ru-RU" dirty="0"/>
          </a:p>
          <a:p>
            <a:r>
              <a:rPr lang="ru-RU" dirty="0"/>
              <a:t>средняя группа №7</a:t>
            </a:r>
            <a:endParaRPr lang="ru-RU" dirty="0"/>
          </a:p>
        </p:txBody>
      </p:sp>
      <p:pic>
        <p:nvPicPr>
          <p:cNvPr id="4" name="Изображение 3" descr="img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440" y="1701165"/>
            <a:ext cx="5179060" cy="296164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Замещающее содержимое 3" descr="IMG_4073"/>
          <p:cNvPicPr>
            <a:picLocks noChangeAspect="1"/>
          </p:cNvPicPr>
          <p:nvPr>
            <p:ph sz="half" idx="1"/>
          </p:nvPr>
        </p:nvPicPr>
        <p:blipFill>
          <a:blip r:embed="rId1"/>
          <a:srcRect l="-1896" b="-3843"/>
          <a:stretch>
            <a:fillRect/>
          </a:stretch>
        </p:blipFill>
        <p:spPr>
          <a:xfrm>
            <a:off x="-108585" y="-27305"/>
            <a:ext cx="4771390" cy="3877945"/>
          </a:xfrm>
          <a:prstGeom prst="rect">
            <a:avLst/>
          </a:prstGeom>
        </p:spPr>
      </p:pic>
      <p:pic>
        <p:nvPicPr>
          <p:cNvPr id="7" name="Изображение 6" descr="IMG_408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8585" y="2924810"/>
            <a:ext cx="9180830" cy="3925570"/>
          </a:xfrm>
          <a:prstGeom prst="rect">
            <a:avLst/>
          </a:prstGeom>
        </p:spPr>
      </p:pic>
      <p:pic>
        <p:nvPicPr>
          <p:cNvPr id="11" name="Замещающее содержимое 10" descr="IMG_4070"/>
          <p:cNvPicPr>
            <a:picLocks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62805" y="-99695"/>
            <a:ext cx="4408805" cy="387159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 Итог работы</a:t>
            </a:r>
            <a:endParaRPr lang="ru-RU" dirty="0"/>
          </a:p>
          <a:p>
            <a:r>
              <a:rPr lang="ru-RU" dirty="0"/>
              <a:t>В процессе </a:t>
            </a:r>
            <a:r>
              <a:rPr lang="ru-RU" b="1" dirty="0"/>
              <a:t>проекта</a:t>
            </a:r>
            <a:r>
              <a:rPr lang="ru-RU" dirty="0"/>
              <a:t> дети пополнили свои знания о </a:t>
            </a:r>
            <a:r>
              <a:rPr lang="ru-RU" b="1" dirty="0"/>
              <a:t>ПДД</a:t>
            </a:r>
            <a:r>
              <a:rPr lang="ru-RU" dirty="0"/>
              <a:t>, узнали много нового, получая информацию от воспитателей, из книг, наблюдений на прогулке, игр, закрепили знания о правилах дорожного движения и поведении на улице возле </a:t>
            </a:r>
            <a:r>
              <a:rPr lang="ru-RU" b="1" dirty="0"/>
              <a:t>проезжей части</a:t>
            </a:r>
            <a:r>
              <a:rPr lang="ru-RU" dirty="0"/>
              <a:t>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204864"/>
            <a:ext cx="8229600" cy="1143000"/>
          </a:xfrm>
        </p:spPr>
        <p:txBody>
          <a:bodyPr/>
          <a:lstStyle/>
          <a:p>
            <a:pPr algn="ctr"/>
            <a:r>
              <a:rPr lang="ru-RU" dirty="0"/>
              <a:t>Спасибо за внимание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199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b="1" dirty="0"/>
              <a:t>Паспорт проекта</a:t>
            </a:r>
            <a:endParaRPr lang="ru-RU" sz="3200" b="1" dirty="0"/>
          </a:p>
          <a:p>
            <a:pPr>
              <a:buNone/>
            </a:pPr>
            <a:r>
              <a:rPr lang="ru-RU" sz="3200" b="1" dirty="0"/>
              <a:t>Сроки проведения:</a:t>
            </a:r>
            <a:r>
              <a:rPr lang="ru-RU" sz="3200" dirty="0"/>
              <a:t> 20-22 октября 2021 г.</a:t>
            </a:r>
            <a:endParaRPr lang="ru-RU" sz="3200" dirty="0"/>
          </a:p>
          <a:p>
            <a:pPr>
              <a:buNone/>
            </a:pPr>
            <a:r>
              <a:rPr lang="ru-RU" sz="3200" b="1" dirty="0"/>
              <a:t>Тип проекта</a:t>
            </a:r>
            <a:r>
              <a:rPr lang="ru-RU" sz="3200" dirty="0"/>
              <a:t>: краткосрочный, творческо-познавательный</a:t>
            </a:r>
            <a:endParaRPr lang="ru-RU" sz="3200" dirty="0"/>
          </a:p>
          <a:p>
            <a:pPr>
              <a:buNone/>
            </a:pPr>
            <a:r>
              <a:rPr lang="ru-RU" sz="3200" b="1" dirty="0"/>
              <a:t>Участники проекта: </a:t>
            </a:r>
            <a:endParaRPr lang="ru-RU" sz="3200" b="1" dirty="0"/>
          </a:p>
          <a:p>
            <a:pPr>
              <a:buNone/>
            </a:pPr>
            <a:r>
              <a:rPr lang="ru-RU" sz="3200" dirty="0"/>
              <a:t>-  дети средней группы №7</a:t>
            </a:r>
            <a:endParaRPr lang="ru-RU" sz="3200" dirty="0"/>
          </a:p>
          <a:p>
            <a:pPr>
              <a:buFontTx/>
              <a:buChar char="-"/>
            </a:pPr>
            <a:r>
              <a:rPr lang="ru-RU" sz="3200" dirty="0"/>
              <a:t>Воспитатель:</a:t>
            </a:r>
            <a:endParaRPr lang="ru-RU" sz="3200" dirty="0"/>
          </a:p>
          <a:p>
            <a:pPr>
              <a:buNone/>
            </a:pPr>
            <a:r>
              <a:rPr lang="ru-RU" sz="3200" dirty="0"/>
              <a:t> </a:t>
            </a:r>
            <a:r>
              <a:rPr lang="ru-RU" sz="3200" dirty="0" err="1"/>
              <a:t>Онищук Елена Андреевна</a:t>
            </a:r>
            <a:endParaRPr lang="ru-RU" sz="3200" dirty="0"/>
          </a:p>
          <a:p>
            <a:pPr>
              <a:buNone/>
            </a:pPr>
            <a:r>
              <a:rPr lang="ru-RU" sz="3200" b="1" dirty="0"/>
              <a:t>Вид проекта: </a:t>
            </a:r>
            <a:r>
              <a:rPr lang="ru-RU" sz="3200" dirty="0"/>
              <a:t>групповой</a:t>
            </a:r>
            <a:endParaRPr lang="ru-RU" sz="32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531440"/>
            <a:ext cx="8229600" cy="1584176"/>
          </a:xfrm>
        </p:spPr>
        <p:txBody>
          <a:bodyPr/>
          <a:lstStyle/>
          <a:p>
            <a:r>
              <a:rPr lang="ru-RU" dirty="0"/>
              <a:t>Актуальность проекта: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62646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/>
              <a:t>По статистике, чаще всего причиной дорожно-транспортных происшествий становятся сами дети. Дети очень возбудимы, динамичны и в то же время рассеяны, не умеют предвидеть опасность, правильно оценить расстояние до приближающегося автомобиля, его скорость и свои возможности. Дети дошкольного возраста — это особая категория пешеходов. Ответственность за воспитание грамотных и адекватных участников дорожного движения возлагается на родителей и воспитателей. Учитывая особую значимость работы в данном направлении, и то обстоятельство, что детский сад является самой первой ступенью в системе непрерывного образования, в тесном сотрудничестве с родителями мы организовали проектную деятельность по теме «Дорога без опасности».</a:t>
            </a:r>
            <a:endParaRPr lang="ru-RU" sz="2400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324600"/>
          </a:xfrm>
        </p:spPr>
        <p:txBody>
          <a:bodyPr/>
          <a:lstStyle/>
          <a:p>
            <a:pPr>
              <a:buNone/>
            </a:pPr>
            <a:r>
              <a:rPr lang="ru-RU" b="1" dirty="0"/>
              <a:t>Цель:</a:t>
            </a:r>
            <a:r>
              <a:rPr lang="ru-RU" dirty="0"/>
              <a:t> формирование навыков безопасного поведения детей на дорогах.</a:t>
            </a:r>
            <a:endParaRPr lang="ru-RU" dirty="0"/>
          </a:p>
          <a:p>
            <a:pPr>
              <a:buNone/>
            </a:pPr>
            <a:r>
              <a:rPr lang="ru-RU" b="1" dirty="0"/>
              <a:t>Задачи:</a:t>
            </a:r>
            <a:endParaRPr lang="ru-RU" b="1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   Расширять представления детей об окружающей дорожной среде и правилах дорожного поведения.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Развивать способность практически применять полученные знания в дорожно-транспортной среде.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Формировать культуру поведения в условиях дорожного движения.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Уточнить и закрепить знания о различных видах транспорта.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Развивать творческие способности у детей.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 fontScale="85000" lnSpcReduction="10000"/>
          </a:bodyPr>
          <a:lstStyle/>
          <a:p>
            <a:endParaRPr lang="ru-RU" b="1" dirty="0"/>
          </a:p>
          <a:p>
            <a:endParaRPr lang="ru-RU" b="1" dirty="0"/>
          </a:p>
          <a:p>
            <a:pPr>
              <a:buNone/>
            </a:pPr>
            <a:r>
              <a:rPr lang="ru-RU" b="1" dirty="0"/>
              <a:t>Образовательные области:</a:t>
            </a:r>
            <a:r>
              <a:rPr lang="ru-RU" dirty="0"/>
              <a:t> познание, коммуникация, чтение художественной литературы, музыка, художественное творчество, физическая культура, безопасность</a:t>
            </a:r>
            <a:endParaRPr lang="ru-RU" dirty="0"/>
          </a:p>
          <a:p>
            <a:pPr>
              <a:buNone/>
            </a:pPr>
            <a:r>
              <a:rPr lang="ru-RU" b="1" dirty="0"/>
              <a:t>Предполагаемый результат:</a:t>
            </a:r>
            <a:endParaRPr lang="ru-RU" dirty="0"/>
          </a:p>
          <a:p>
            <a:pPr lvl="0"/>
            <a:r>
              <a:rPr lang="ru-RU" dirty="0" err="1"/>
              <a:t>Сформированность</a:t>
            </a:r>
            <a:r>
              <a:rPr lang="ru-RU" dirty="0"/>
              <a:t> у детей в соответствии с возрастом элементарных знаний и представлений по теме «Правила Дорожного Движения»:</a:t>
            </a:r>
            <a:endParaRPr lang="ru-RU" dirty="0"/>
          </a:p>
          <a:p>
            <a:pPr lvl="0"/>
            <a:r>
              <a:rPr lang="ru-RU" dirty="0" err="1"/>
              <a:t>Сформированность</a:t>
            </a:r>
            <a:r>
              <a:rPr lang="ru-RU" dirty="0"/>
              <a:t> навыков культуры поведения на улице и в общественном транспорте;</a:t>
            </a:r>
            <a:endParaRPr lang="ru-RU" dirty="0"/>
          </a:p>
          <a:p>
            <a:pPr lvl="0"/>
            <a:r>
              <a:rPr lang="ru-RU" dirty="0"/>
              <a:t>Обогащение предметно-развивающей среды по ПДД в группе;</a:t>
            </a:r>
            <a:endParaRPr lang="ru-RU" dirty="0"/>
          </a:p>
          <a:p>
            <a:pPr lvl="0"/>
            <a:r>
              <a:rPr lang="ru-RU" dirty="0"/>
              <a:t>Внедрение проектной деятельности в практику работы группы;</a:t>
            </a:r>
            <a:endParaRPr lang="ru-RU" dirty="0"/>
          </a:p>
          <a:p>
            <a:pPr lvl="0"/>
            <a:r>
              <a:rPr lang="ru-RU" dirty="0"/>
              <a:t>Повышение заинтересованности родителей в проблеме обучения детей дорожной грамоте, и безопасному поведению на дороге;</a:t>
            </a:r>
            <a:endParaRPr lang="ru-RU" dirty="0"/>
          </a:p>
          <a:p>
            <a:pPr lvl="0"/>
            <a:r>
              <a:rPr lang="ru-RU" dirty="0"/>
              <a:t>Активизация совместной деятельности детского сада и семьи в вопросах безопасности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3246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ru-RU" b="1" dirty="0"/>
          </a:p>
          <a:p>
            <a:pPr algn="ctr">
              <a:buNone/>
            </a:pPr>
            <a:r>
              <a:rPr lang="ru-RU" b="1" dirty="0"/>
              <a:t>Этапы реализации проекта</a:t>
            </a:r>
            <a:endParaRPr lang="ru-RU" b="1" dirty="0"/>
          </a:p>
          <a:p>
            <a:pPr algn="ctr">
              <a:buNone/>
            </a:pPr>
            <a:endParaRPr lang="ru-RU" b="1" dirty="0"/>
          </a:p>
          <a:p>
            <a:pPr>
              <a:buNone/>
            </a:pPr>
            <a:r>
              <a:rPr lang="ru-RU" b="1" u="sng" dirty="0"/>
              <a:t>1 этап Подготовительный</a:t>
            </a:r>
            <a:r>
              <a:rPr lang="ru-RU" dirty="0"/>
              <a:t>:</a:t>
            </a:r>
            <a:endParaRPr lang="ru-RU" dirty="0"/>
          </a:p>
          <a:p>
            <a:pPr>
              <a:buNone/>
            </a:pPr>
            <a:r>
              <a:rPr lang="ru-RU" dirty="0"/>
              <a:t>- сбор информации о </a:t>
            </a:r>
            <a:r>
              <a:rPr lang="ru-RU" b="1" dirty="0"/>
              <a:t>правилах дорожного движения</a:t>
            </a:r>
            <a:r>
              <a:rPr lang="ru-RU" dirty="0"/>
              <a:t>,</a:t>
            </a:r>
            <a:endParaRPr lang="ru-RU" dirty="0"/>
          </a:p>
          <a:p>
            <a:pPr>
              <a:buNone/>
            </a:pPr>
            <a:r>
              <a:rPr lang="ru-RU" dirty="0"/>
              <a:t>- подбор художественной литературы,</a:t>
            </a:r>
            <a:endParaRPr lang="ru-RU" dirty="0"/>
          </a:p>
          <a:p>
            <a:pPr>
              <a:buNone/>
            </a:pPr>
            <a:r>
              <a:rPr lang="ru-RU" dirty="0"/>
              <a:t>- подбор иллюстрированного материала,</a:t>
            </a:r>
            <a:endParaRPr lang="ru-RU" dirty="0"/>
          </a:p>
          <a:p>
            <a:pPr>
              <a:buNone/>
            </a:pPr>
            <a:r>
              <a:rPr lang="ru-RU" dirty="0"/>
              <a:t>- игровая </a:t>
            </a:r>
            <a:r>
              <a:rPr lang="ru-RU" b="1" dirty="0"/>
              <a:t>деятельность </a:t>
            </a:r>
            <a:r>
              <a:rPr lang="ru-RU" i="1" dirty="0"/>
              <a:t>(дидактические игры, настольно-печатные игры, сюжетно-ролевые)</a:t>
            </a:r>
            <a:endParaRPr lang="ru-RU" dirty="0"/>
          </a:p>
          <a:p>
            <a:pPr>
              <a:buNone/>
            </a:pPr>
            <a:r>
              <a:rPr lang="ru-RU" b="1" u="sng" dirty="0"/>
              <a:t>2 этап Практический</a:t>
            </a:r>
            <a:r>
              <a:rPr lang="ru-RU" dirty="0"/>
              <a:t>:</a:t>
            </a:r>
            <a:endParaRPr lang="ru-RU" dirty="0"/>
          </a:p>
          <a:p>
            <a:pPr>
              <a:buNone/>
            </a:pPr>
            <a:r>
              <a:rPr lang="ru-RU" dirty="0"/>
              <a:t>художественное слово, подвижные игры, дидактические игры, фотографии, иллюстрации, сюжетные картины, конспекты ООД, изготовление поделок, аппликация, рисование.</a:t>
            </a:r>
            <a:endParaRPr lang="ru-RU" dirty="0"/>
          </a:p>
          <a:p>
            <a:pPr>
              <a:buNone/>
            </a:pPr>
            <a:r>
              <a:rPr lang="ru-RU" b="1" u="sng" dirty="0"/>
              <a:t>3 этап Заключительный</a:t>
            </a:r>
            <a:r>
              <a:rPr lang="ru-RU" dirty="0"/>
              <a:t>:</a:t>
            </a:r>
            <a:endParaRPr lang="ru-RU" dirty="0"/>
          </a:p>
          <a:p>
            <a:pPr>
              <a:buNone/>
            </a:pPr>
            <a:r>
              <a:rPr lang="ru-RU" dirty="0" err="1"/>
              <a:t>фотоотчет</a:t>
            </a:r>
            <a:r>
              <a:rPr lang="ru-RU" dirty="0"/>
              <a:t> о проделанной работе и выставка поделок.</a:t>
            </a:r>
            <a:endParaRPr lang="ru-RU" i="1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Подвижные игры: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Ловкий пешеход</a:t>
            </a:r>
            <a:endParaRPr lang="ru-RU" dirty="0"/>
          </a:p>
          <a:p>
            <a:r>
              <a:rPr lang="ru-RU" dirty="0"/>
              <a:t>Стоп! Идите!</a:t>
            </a:r>
            <a:endParaRPr lang="ru-RU" dirty="0"/>
          </a:p>
          <a:p>
            <a:r>
              <a:rPr lang="ru-RU" dirty="0"/>
              <a:t>Грузовики</a:t>
            </a:r>
            <a:endParaRPr lang="ru-RU" dirty="0"/>
          </a:p>
          <a:p>
            <a:r>
              <a:rPr lang="ru-RU" dirty="0"/>
              <a:t>Регулировщик и пешеходы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Познавательное развитие: «Правила дорожного движения»</a:t>
            </a:r>
            <a:endParaRPr lang="ru-RU" dirty="0"/>
          </a:p>
        </p:txBody>
      </p:sp>
      <p:pic>
        <p:nvPicPr>
          <p:cNvPr id="5" name="Замещающее содержимое 4" descr="пдд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843915" y="1935480"/>
            <a:ext cx="7440295" cy="438912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Конструирование: «Светофор. Моя улица».</a:t>
            </a:r>
            <a:endParaRPr lang="ru-RU" dirty="0"/>
          </a:p>
        </p:txBody>
      </p:sp>
      <p:pic>
        <p:nvPicPr>
          <p:cNvPr id="6" name="Замещающее содержимое 5" descr="IMG_4057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 rot="5400000">
            <a:off x="304800" y="2367915"/>
            <a:ext cx="4070985" cy="3601085"/>
          </a:xfrm>
          <a:prstGeom prst="rect">
            <a:avLst/>
          </a:prstGeom>
        </p:spPr>
      </p:pic>
      <p:pic>
        <p:nvPicPr>
          <p:cNvPr id="7" name="Замещающее содержимое 6" descr="IMG_4064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15510" y="1196975"/>
            <a:ext cx="3293745" cy="2775585"/>
          </a:xfrm>
          <a:prstGeom prst="rect">
            <a:avLst/>
          </a:prstGeom>
        </p:spPr>
      </p:pic>
      <p:pic>
        <p:nvPicPr>
          <p:cNvPr id="8" name="Изображение 7" descr="IMG_407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5930" y="3961765"/>
            <a:ext cx="3450590" cy="273494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3139</Words>
  <Application>WPS Presentation</Application>
  <PresentationFormat>Экран (4:3)</PresentationFormat>
  <Paragraphs>71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2" baseType="lpstr">
      <vt:lpstr>Arial</vt:lpstr>
      <vt:lpstr>SimSun</vt:lpstr>
      <vt:lpstr>Wingdings</vt:lpstr>
      <vt:lpstr>Wingdings 2</vt:lpstr>
      <vt:lpstr>Wingdings</vt:lpstr>
      <vt:lpstr>Constantia</vt:lpstr>
      <vt:lpstr>Calibri</vt:lpstr>
      <vt:lpstr>Microsoft YaHei</vt:lpstr>
      <vt:lpstr>Arial Unicode MS</vt:lpstr>
      <vt:lpstr>Поток</vt:lpstr>
      <vt:lpstr>            Краткосрочный проект «Дорога без опасности»  </vt:lpstr>
      <vt:lpstr>PowerPoint 演示文稿</vt:lpstr>
      <vt:lpstr>Актуальность проекта:</vt:lpstr>
      <vt:lpstr>PowerPoint 演示文稿</vt:lpstr>
      <vt:lpstr>PowerPoint 演示文稿</vt:lpstr>
      <vt:lpstr>PowerPoint 演示文稿</vt:lpstr>
      <vt:lpstr>Подвижные игры:</vt:lpstr>
      <vt:lpstr>Познавательное развитие: «Правила дорожного движения»</vt:lpstr>
      <vt:lpstr>Конструирование: «Светофор. Моя улица».</vt:lpstr>
      <vt:lpstr>PowerPoint 演示文稿</vt:lpstr>
      <vt:lpstr>PowerPoint 演示文稿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Краткосрочный проект ПДД  </dc:title>
  <dc:creator>лу</dc:creator>
  <cp:lastModifiedBy>Елена</cp:lastModifiedBy>
  <cp:revision>20</cp:revision>
  <dcterms:created xsi:type="dcterms:W3CDTF">2016-09-28T15:43:00Z</dcterms:created>
  <dcterms:modified xsi:type="dcterms:W3CDTF">2021-11-11T09:07:25Z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35CF25F8869F468AB2C7B715B5D76B81</vt:lpwstr>
  </property>
  <property fmtid="{D5CDD505-2E9C-101B-9397-08002B2CF9AE}" pid="3" name="KSOProductBuildVer">
    <vt:lpwstr>1049-11.2.0.10351</vt:lpwstr>
  </property>
</Properties>
</file>